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"/>
  </p:notesMasterIdLst>
  <p:sldIdLst>
    <p:sldId id="379" r:id="rId2"/>
  </p:sldIdLst>
  <p:sldSz cx="6858000" cy="9144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2160" userDrawn="1">
          <p15:clr>
            <a:srgbClr val="A4A3A4"/>
          </p15:clr>
        </p15:guide>
        <p15:guide id="3" pos="142" userDrawn="1">
          <p15:clr>
            <a:srgbClr val="A4A3A4"/>
          </p15:clr>
        </p15:guide>
        <p15:guide id="5" orient="horz" pos="2449" userDrawn="1">
          <p15:clr>
            <a:srgbClr val="A4A3A4"/>
          </p15:clr>
        </p15:guide>
        <p15:guide id="6" orient="horz" pos="884" userDrawn="1">
          <p15:clr>
            <a:srgbClr val="A4A3A4"/>
          </p15:clr>
        </p15:guide>
        <p15:guide id="7" orient="horz" pos="5738" userDrawn="1">
          <p15:clr>
            <a:srgbClr val="A4A3A4"/>
          </p15:clr>
        </p15:guide>
        <p15:guide id="8" pos="420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16ECB"/>
    <a:srgbClr val="57B69E"/>
    <a:srgbClr val="419290"/>
    <a:srgbClr val="EB4567"/>
    <a:srgbClr val="E94163"/>
    <a:srgbClr val="C5C5C5"/>
    <a:srgbClr val="D7D7D7"/>
    <a:srgbClr val="FCFCFC"/>
    <a:srgbClr val="D94E4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553" autoAdjust="0"/>
    <p:restoredTop sz="94660"/>
  </p:normalViewPr>
  <p:slideViewPr>
    <p:cSldViewPr snapToGrid="0">
      <p:cViewPr varScale="1">
        <p:scale>
          <a:sx n="82" d="100"/>
          <a:sy n="82" d="100"/>
        </p:scale>
        <p:origin x="1842" y="102"/>
      </p:cViewPr>
      <p:guideLst>
        <p:guide pos="2160"/>
        <p:guide pos="142"/>
        <p:guide orient="horz" pos="2449"/>
        <p:guide orient="horz" pos="884"/>
        <p:guide orient="horz" pos="5738"/>
        <p:guide pos="420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CDC28-2B6E-48E6-8145-EF45E1D59DC3}" type="datetimeFigureOut">
              <a:rPr lang="ko-KR" altLang="en-US" smtClean="0"/>
              <a:t>2024-02-16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1241425"/>
            <a:ext cx="25114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5EFDC3-A214-4519-B6D1-840A64082B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67166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F1118-F0D2-4ECE-B532-A746105AC8A1}" type="datetimeFigureOut">
              <a:rPr lang="ko-KR" altLang="en-US" smtClean="0"/>
              <a:t>2024-02-16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5B53D-3235-4D32-B1DE-96D3F58B0D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81227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F1118-F0D2-4ECE-B532-A746105AC8A1}" type="datetimeFigureOut">
              <a:rPr lang="ko-KR" altLang="en-US" smtClean="0"/>
              <a:t>2024-02-16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5B53D-3235-4D32-B1DE-96D3F58B0D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10652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F1118-F0D2-4ECE-B532-A746105AC8A1}" type="datetimeFigureOut">
              <a:rPr lang="ko-KR" altLang="en-US" smtClean="0"/>
              <a:t>2024-02-16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5B53D-3235-4D32-B1DE-96D3F58B0D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794071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F1118-F0D2-4ECE-B532-A746105AC8A1}" type="datetimeFigureOut">
              <a:rPr lang="ko-KR" altLang="en-US" smtClean="0"/>
              <a:t>2024-02-16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5B53D-3235-4D32-B1DE-96D3F58B0D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96271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F1118-F0D2-4ECE-B532-A746105AC8A1}" type="datetimeFigureOut">
              <a:rPr lang="ko-KR" altLang="en-US" smtClean="0"/>
              <a:t>2024-02-16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5B53D-3235-4D32-B1DE-96D3F58B0D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17246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F1118-F0D2-4ECE-B532-A746105AC8A1}" type="datetimeFigureOut">
              <a:rPr lang="ko-KR" altLang="en-US" smtClean="0"/>
              <a:t>2024-02-16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5B53D-3235-4D32-B1DE-96D3F58B0D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61215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F1118-F0D2-4ECE-B532-A746105AC8A1}" type="datetimeFigureOut">
              <a:rPr lang="ko-KR" altLang="en-US" smtClean="0"/>
              <a:t>2024-02-16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5B53D-3235-4D32-B1DE-96D3F58B0D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415375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F1118-F0D2-4ECE-B532-A746105AC8A1}" type="datetimeFigureOut">
              <a:rPr lang="ko-KR" altLang="en-US" smtClean="0"/>
              <a:t>2024-02-16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5B53D-3235-4D32-B1DE-96D3F58B0D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26627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F1118-F0D2-4ECE-B532-A746105AC8A1}" type="datetimeFigureOut">
              <a:rPr lang="ko-KR" altLang="en-US" smtClean="0"/>
              <a:t>2024-02-16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5B53D-3235-4D32-B1DE-96D3F58B0D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1646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F1118-F0D2-4ECE-B532-A746105AC8A1}" type="datetimeFigureOut">
              <a:rPr lang="ko-KR" altLang="en-US" smtClean="0"/>
              <a:t>2024-02-16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5B53D-3235-4D32-B1DE-96D3F58B0D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785331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F1118-F0D2-4ECE-B532-A746105AC8A1}" type="datetimeFigureOut">
              <a:rPr lang="ko-KR" altLang="en-US" smtClean="0"/>
              <a:t>2024-02-16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5B53D-3235-4D32-B1DE-96D3F58B0D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400040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71387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8F1118-F0D2-4ECE-B532-A746105AC8A1}" type="datetimeFigureOut">
              <a:rPr lang="ko-KR" altLang="en-US" smtClean="0"/>
              <a:t>2024-02-16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B5B53D-3235-4D32-B1DE-96D3F58B0D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47915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bit.ly/younghana" TargetMode="Externa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모서리가 둥근 직사각형 90"/>
          <p:cNvSpPr/>
          <p:nvPr/>
        </p:nvSpPr>
        <p:spPr>
          <a:xfrm>
            <a:off x="232682" y="161898"/>
            <a:ext cx="6407149" cy="432000"/>
          </a:xfrm>
          <a:prstGeom prst="roundRect">
            <a:avLst>
              <a:gd name="adj" fmla="val 50000"/>
            </a:avLst>
          </a:prstGeom>
          <a:solidFill>
            <a:srgbClr val="44556C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indent="72000" algn="ctr"/>
            <a:r>
              <a:rPr lang="en-US" altLang="ko-KR" sz="1600" b="1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[</a:t>
            </a:r>
            <a:r>
              <a:rPr lang="ko-KR" altLang="en-US" sz="1600" b="1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우송정보대학교</a:t>
            </a:r>
            <a:r>
              <a:rPr lang="en-US" altLang="ko-KR" sz="1600" b="1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] </a:t>
            </a:r>
            <a:r>
              <a:rPr lang="ko-KR" altLang="en-US" sz="1600" b="1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학생증 발급 안내 공지</a:t>
            </a:r>
            <a:endParaRPr lang="ko-KR" altLang="en-US" sz="1600" b="1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119918" y="690430"/>
            <a:ext cx="260840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33062"/>
            <a:r>
              <a:rPr lang="ko-KR" altLang="en-US" sz="12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44556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■ </a:t>
            </a:r>
            <a:r>
              <a:rPr lang="ko-KR" altLang="en-US" sz="1200" dirty="0" err="1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44556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우송정보대</a:t>
            </a:r>
            <a:r>
              <a:rPr lang="ko-KR" altLang="en-US" sz="1200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44556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홈페이지 게시물</a:t>
            </a:r>
            <a:r>
              <a:rPr lang="en-US" altLang="ko-KR" sz="1200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44556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(PC)</a:t>
            </a:r>
            <a:endParaRPr lang="en-US" altLang="ko-KR" sz="1200" dirty="0">
              <a:ln>
                <a:solidFill>
                  <a:srgbClr val="5B9BD5">
                    <a:alpha val="0"/>
                  </a:srgbClr>
                </a:solidFill>
              </a:ln>
              <a:solidFill>
                <a:srgbClr val="44556C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232682" y="1386287"/>
            <a:ext cx="6003728" cy="24160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400" b="1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우송정보대학 신입생 여러분 입학을 진심으로 </a:t>
            </a:r>
            <a:r>
              <a:rPr lang="ko-KR" altLang="en-US" sz="1400" b="1" dirty="0" err="1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축하드립니다</a:t>
            </a:r>
            <a:r>
              <a:rPr lang="en-US" altLang="ko-KR" sz="1400" b="1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!!</a:t>
            </a:r>
          </a:p>
          <a:p>
            <a:endParaRPr lang="en-US" altLang="ko-KR" sz="1100" b="1" dirty="0" smtClean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맑은 고딕" panose="020B0503020000020004" pitchFamily="50" charset="-127"/>
            </a:endParaRPr>
          </a:p>
          <a:p>
            <a:r>
              <a:rPr lang="en-US" altLang="ko-KR" sz="1100" b="1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2024</a:t>
            </a:r>
            <a:r>
              <a:rPr lang="ko-KR" altLang="en-US" sz="1100" b="1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학년 신입생 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학생증 발급을 다음과 같이 진행합니다</a:t>
            </a:r>
            <a:r>
              <a:rPr lang="en-US" altLang="ko-KR" sz="1100" b="1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.</a:t>
            </a:r>
          </a:p>
          <a:p>
            <a:r>
              <a:rPr lang="en-US" altLang="ko-KR" sz="1100" b="1" u="sng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( </a:t>
            </a:r>
            <a:r>
              <a:rPr lang="ko-KR" altLang="en-US" sz="1100" b="1" u="sng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본 학생증 </a:t>
            </a:r>
            <a:r>
              <a:rPr lang="ko-KR" altLang="en-US" sz="1100" b="1" u="sng" dirty="0" err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발급계좌는</a:t>
            </a:r>
            <a:r>
              <a:rPr lang="ko-KR" altLang="en-US" sz="1100" b="1" u="sng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sz="1600" b="1" u="sng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장학금계좌와 </a:t>
            </a:r>
            <a:r>
              <a:rPr lang="ko-KR" altLang="en-US" sz="1600" b="1" u="sng" dirty="0" err="1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연계예정</a:t>
            </a:r>
            <a:r>
              <a:rPr lang="ko-KR" altLang="en-US" sz="1600" b="1" u="sng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sz="1100" b="1" u="sng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이오니 </a:t>
            </a:r>
            <a:r>
              <a:rPr lang="ko-KR" altLang="en-US" sz="1100" b="1" u="sng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반드시 신청바랍니다</a:t>
            </a:r>
            <a:r>
              <a:rPr lang="en-US" altLang="ko-KR" sz="1100" b="1" u="sng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.)</a:t>
            </a:r>
          </a:p>
          <a:p>
            <a:endParaRPr lang="en-US" altLang="ko-KR" sz="1100" b="1" dirty="0" smtClean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맑은 고딕" panose="020B0503020000020004" pitchFamily="50" charset="-127"/>
            </a:endParaRPr>
          </a:p>
          <a:p>
            <a:endParaRPr lang="en-US" altLang="ko-KR" sz="1100" b="1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맑은 고딕" panose="020B0503020000020004" pitchFamily="50" charset="-127"/>
            </a:endParaRPr>
          </a:p>
          <a:p>
            <a:r>
              <a:rPr lang="en-US" altLang="ko-KR" sz="1100" b="1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1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. 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신청기간 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: </a:t>
            </a:r>
            <a:r>
              <a:rPr lang="en-US" altLang="ko-KR" sz="1100" b="1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2024.03.04(</a:t>
            </a:r>
            <a:r>
              <a:rPr lang="ko-KR" altLang="en-US" sz="1100" b="1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월</a:t>
            </a:r>
            <a:r>
              <a:rPr lang="en-US" altLang="ko-KR" sz="1100" b="1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) 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~ </a:t>
            </a:r>
            <a:r>
              <a:rPr lang="en-US" altLang="ko-KR" sz="1100" b="1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2024.03.29(</a:t>
            </a:r>
            <a:r>
              <a:rPr lang="ko-KR" altLang="en-US" sz="1100" b="1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금</a:t>
            </a:r>
            <a:r>
              <a:rPr lang="en-US" altLang="ko-KR" sz="1100" b="1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)</a:t>
            </a:r>
          </a:p>
          <a:p>
            <a:endParaRPr lang="en-US" altLang="ko-KR" sz="1100" b="1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맑은 고딕" panose="020B0503020000020004" pitchFamily="50" charset="-127"/>
            </a:endParaRPr>
          </a:p>
          <a:p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2. </a:t>
            </a:r>
            <a:r>
              <a:rPr lang="ko-KR" altLang="en-US" sz="1100" b="1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신청방법</a:t>
            </a:r>
            <a:r>
              <a:rPr lang="en-US" altLang="ko-KR" sz="1100" b="1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 </a:t>
            </a:r>
          </a:p>
          <a:p>
            <a:r>
              <a:rPr lang="en-US" altLang="ko-KR" sz="1100" b="1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1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단계 </a:t>
            </a:r>
            <a:r>
              <a:rPr lang="en-US" altLang="ko-KR" sz="1100" b="1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: </a:t>
            </a:r>
            <a:r>
              <a:rPr lang="ko-KR" altLang="en-US" sz="1100" b="1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하나은행 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대전역전지점 계좌개설 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상품명 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: 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영하나플러스통장</a:t>
            </a:r>
            <a:r>
              <a:rPr lang="en-US" altLang="ko-KR" sz="1100" b="1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)</a:t>
            </a:r>
          </a:p>
          <a:p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sz="1100" b="1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         </a:t>
            </a:r>
            <a:r>
              <a:rPr lang="ko-KR" altLang="en-US" sz="1100" b="1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아래 계좌개설 </a:t>
            </a:r>
            <a:r>
              <a:rPr lang="en-US" altLang="ko-KR" sz="1100" b="1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QR</a:t>
            </a:r>
            <a:r>
              <a:rPr lang="ko-KR" altLang="en-US" sz="1100" b="1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코드 </a:t>
            </a:r>
            <a:r>
              <a:rPr lang="ko-KR" altLang="en-US" sz="1100" b="1" dirty="0" err="1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촬영후</a:t>
            </a:r>
            <a:r>
              <a:rPr lang="ko-KR" altLang="en-US" sz="1100" b="1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 계좌개설</a:t>
            </a:r>
            <a:r>
              <a:rPr lang="en-US" altLang="ko-KR" sz="1100" b="1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1100" b="1" dirty="0" err="1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관리점</a:t>
            </a:r>
            <a:r>
              <a:rPr lang="en-US" altLang="ko-KR" sz="1100" b="1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: </a:t>
            </a:r>
            <a:r>
              <a:rPr lang="ko-KR" altLang="en-US" sz="1100" b="1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대전역전지점</a:t>
            </a:r>
            <a:r>
              <a:rPr lang="en-US" altLang="ko-KR" sz="1100" b="1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)</a:t>
            </a:r>
          </a:p>
          <a:p>
            <a:pPr lvl="0"/>
            <a:r>
              <a:rPr lang="en-US" altLang="ko-KR" sz="1100" b="1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2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단계 </a:t>
            </a:r>
            <a:r>
              <a:rPr lang="en-US" altLang="ko-KR" sz="1100" b="1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: 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하나은행 하나원큐앱을 통한 학생증 발급신청</a:t>
            </a:r>
            <a:endParaRPr lang="en-US" altLang="ko-KR" sz="1100" b="1" dirty="0">
              <a:ln>
                <a:solidFill>
                  <a:srgbClr val="5B9BD5">
                    <a:alpha val="0"/>
                  </a:srgb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latin typeface="맑은 고딕" panose="020B0503020000020004" pitchFamily="50" charset="-127"/>
            </a:endParaRPr>
          </a:p>
          <a:p>
            <a:pPr lvl="0"/>
            <a:r>
              <a:rPr lang="en-US" altLang="ko-KR" sz="1100" b="1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          (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준비사항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: 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본인명의 휴대폰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주민등록증 또는 운전면허증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증명사진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학번 숙지</a:t>
            </a:r>
            <a:r>
              <a:rPr lang="en-US" altLang="ko-KR" sz="1100" b="1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)</a:t>
            </a:r>
            <a:endParaRPr lang="en-US" altLang="ko-KR" sz="1100" b="1" dirty="0">
              <a:ln>
                <a:solidFill>
                  <a:srgbClr val="5B9BD5">
                    <a:alpha val="0"/>
                  </a:srgb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latin typeface="맑은 고딕" panose="020B0503020000020004" pitchFamily="50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225425" y="1017013"/>
            <a:ext cx="6414406" cy="3488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33062">
              <a:lnSpc>
                <a:spcPct val="120000"/>
              </a:lnSpc>
            </a:pPr>
            <a:r>
              <a:rPr lang="en-US" altLang="ko-KR" sz="1600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2024</a:t>
            </a:r>
            <a:r>
              <a:rPr lang="ko-KR" altLang="en-US" sz="1600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학년 </a:t>
            </a:r>
            <a:r>
              <a:rPr lang="ko-KR" altLang="en-US" sz="16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신입생 학생증 발급 </a:t>
            </a:r>
            <a:r>
              <a:rPr lang="ko-KR" altLang="en-US" sz="1600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신청안내</a:t>
            </a:r>
            <a:endParaRPr lang="ko-KR" altLang="en-US" sz="160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19918" y="5948408"/>
            <a:ext cx="7221084" cy="32070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ko-KR" altLang="en-US" sz="1100" b="1" u="sng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기존에 하나은행통장 </a:t>
            </a:r>
            <a:r>
              <a:rPr lang="ko-KR" altLang="en-US" sz="1100" b="1" u="sng" dirty="0" err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보유학생도</a:t>
            </a:r>
            <a:r>
              <a:rPr lang="ko-KR" altLang="en-US" sz="1100" b="1" u="sng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 “</a:t>
            </a:r>
            <a:r>
              <a:rPr lang="ko-KR" altLang="en-US" sz="1100" b="1" u="sng" dirty="0" err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대전역전지점”으로</a:t>
            </a:r>
            <a:r>
              <a:rPr lang="ko-KR" altLang="en-US" sz="1100" b="1" u="sng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 통장 신규 </a:t>
            </a:r>
            <a:r>
              <a:rPr lang="ko-KR" altLang="en-US" sz="1100" b="1" u="sng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후 학생증계좌에 </a:t>
            </a:r>
            <a:r>
              <a:rPr lang="ko-KR" altLang="en-US" sz="1100" b="1" u="sng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연결 해야합니다</a:t>
            </a:r>
            <a:r>
              <a:rPr lang="en-US" altLang="ko-KR" sz="1100" b="1" u="sng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. ( </a:t>
            </a:r>
            <a:r>
              <a:rPr lang="ko-KR" altLang="en-US" sz="1100" b="1" u="sng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학생증관리에 필수</a:t>
            </a:r>
            <a:r>
              <a:rPr lang="en-US" altLang="ko-KR" sz="1100" b="1" u="sng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1100" b="1" u="sng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계좌번호 </a:t>
            </a:r>
            <a:r>
              <a:rPr lang="en-US" altLang="ko-KR" sz="1100" b="1" u="sng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647</a:t>
            </a:r>
            <a:r>
              <a:rPr lang="ko-KR" altLang="en-US" sz="1100" b="1" u="sng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로 시작</a:t>
            </a:r>
            <a:r>
              <a:rPr lang="en-US" altLang="ko-KR" sz="1100" b="1" u="sng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)</a:t>
            </a:r>
          </a:p>
          <a:p>
            <a:pPr lvl="0"/>
            <a:endParaRPr lang="en-US" altLang="ko-KR" sz="1100" b="1" u="sng" dirty="0">
              <a:ln>
                <a:solidFill>
                  <a:srgbClr val="5B9BD5">
                    <a:alpha val="0"/>
                  </a:srgbClr>
                </a:solidFill>
              </a:ln>
              <a:solidFill>
                <a:srgbClr val="FF0000"/>
              </a:solidFill>
              <a:latin typeface="맑은 고딕" panose="020B0503020000020004" pitchFamily="50" charset="-127"/>
            </a:endParaRPr>
          </a:p>
          <a:p>
            <a:pPr lvl="0">
              <a:lnSpc>
                <a:spcPct val="120000"/>
              </a:lnSpc>
            </a:pPr>
            <a:r>
              <a:rPr lang="ko-KR" altLang="en-US" sz="1100" b="1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* 우송정보대학교 </a:t>
            </a:r>
            <a:r>
              <a:rPr lang="ko-KR" altLang="en-US" sz="1100" b="1" dirty="0" err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발송문자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URL( 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hlinkClick r:id="rId2"/>
              </a:rPr>
              <a:t>https://bit.ly/younghana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 ) 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클릭 </a:t>
            </a:r>
            <a:r>
              <a:rPr lang="ko-KR" altLang="en-US" sz="1100" b="1" dirty="0" err="1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발급가능</a:t>
            </a:r>
            <a:endParaRPr lang="en-US" altLang="ko-KR" sz="1100" b="1" dirty="0" smtClean="0">
              <a:ln>
                <a:solidFill>
                  <a:srgbClr val="5B9BD5">
                    <a:alpha val="0"/>
                  </a:srgb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latin typeface="맑은 고딕" panose="020B0503020000020004" pitchFamily="50" charset="-127"/>
            </a:endParaRPr>
          </a:p>
          <a:p>
            <a:pPr lvl="0">
              <a:lnSpc>
                <a:spcPct val="120000"/>
              </a:lnSpc>
            </a:pPr>
            <a:endParaRPr lang="en-US" altLang="ko-KR" sz="1100" b="1" dirty="0">
              <a:ln>
                <a:solidFill>
                  <a:srgbClr val="5B9BD5">
                    <a:alpha val="0"/>
                  </a:srgb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latin typeface="맑은 고딕" panose="020B0503020000020004" pitchFamily="50" charset="-127"/>
            </a:endParaRPr>
          </a:p>
          <a:p>
            <a:pPr lvl="0"/>
            <a:r>
              <a:rPr lang="en-US" altLang="ko-KR" sz="1100" b="1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3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. </a:t>
            </a:r>
            <a:r>
              <a:rPr lang="ko-KR" altLang="en-US" sz="1100" b="1" dirty="0" err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학생증교부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 기간 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: </a:t>
            </a:r>
            <a:r>
              <a:rPr lang="en-US" altLang="ko-KR" sz="1100" b="1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2024.04.15(</a:t>
            </a:r>
            <a:r>
              <a:rPr lang="ko-KR" altLang="en-US" sz="1100" b="1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월</a:t>
            </a:r>
            <a:r>
              <a:rPr lang="en-US" altLang="ko-KR" sz="1100" b="1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) 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~ </a:t>
            </a:r>
            <a:r>
              <a:rPr lang="en-US" altLang="ko-KR" sz="1100" b="1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2024.04.19(</a:t>
            </a:r>
            <a:r>
              <a:rPr lang="ko-KR" altLang="en-US" sz="1100" b="1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금</a:t>
            </a:r>
            <a:r>
              <a:rPr lang="en-US" altLang="ko-KR" sz="1100" b="1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)</a:t>
            </a:r>
            <a:endParaRPr lang="en-US" altLang="ko-KR" sz="1100" b="1" dirty="0">
              <a:ln>
                <a:solidFill>
                  <a:srgbClr val="5B9BD5">
                    <a:alpha val="0"/>
                  </a:srgb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latin typeface="맑은 고딕" panose="020B0503020000020004" pitchFamily="50" charset="-127"/>
            </a:endParaRPr>
          </a:p>
          <a:p>
            <a:pPr lvl="0"/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학교내 하나은행 이동차량 이용 </a:t>
            </a:r>
            <a:r>
              <a:rPr lang="ko-KR" altLang="en-US" sz="1100" b="1" dirty="0" err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직접교부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장소 </a:t>
            </a:r>
            <a:r>
              <a:rPr lang="ko-KR" altLang="en-US" sz="1100" b="1" dirty="0" err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추후안내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), </a:t>
            </a:r>
            <a:r>
              <a:rPr lang="ko-KR" altLang="en-US" sz="1100" b="1" dirty="0" err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수령시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 신분증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휴대폰 필수</a:t>
            </a:r>
          </a:p>
          <a:p>
            <a:pPr lvl="0"/>
            <a:endParaRPr lang="ko-KR" altLang="en-US" sz="1100" b="1" dirty="0">
              <a:ln>
                <a:solidFill>
                  <a:srgbClr val="5B9BD5">
                    <a:alpha val="0"/>
                  </a:srgb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latin typeface="맑은 고딕" panose="020B0503020000020004" pitchFamily="50" charset="-127"/>
            </a:endParaRPr>
          </a:p>
          <a:p>
            <a:pPr lvl="0"/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4.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유의사항</a:t>
            </a:r>
          </a:p>
          <a:p>
            <a:pPr lvl="0"/>
            <a:r>
              <a:rPr lang="ko-KR" altLang="en-US" sz="1100" b="1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* 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휴대폰이 본인 명의가 아니거나 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20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영업일 이내 </a:t>
            </a:r>
            <a:r>
              <a:rPr lang="ko-KR" altLang="en-US" sz="1100" b="1" dirty="0" err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비대면으로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 개설한 계좌가 있는 경우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1100" b="1" dirty="0" err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타은행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 포함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)</a:t>
            </a:r>
          </a:p>
          <a:p>
            <a:pPr lvl="0"/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비대면 계좌개설 신청이 불가하며 추후 </a:t>
            </a:r>
            <a:r>
              <a:rPr lang="ko-KR" altLang="en-US" sz="1100" b="1" dirty="0" err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대면신청서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 별도 </a:t>
            </a:r>
            <a:r>
              <a:rPr lang="ko-KR" altLang="en-US" sz="1100" b="1" dirty="0" err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접수예정</a:t>
            </a:r>
            <a:endParaRPr lang="ko-KR" altLang="en-US" sz="1100" b="1" dirty="0">
              <a:ln>
                <a:solidFill>
                  <a:srgbClr val="5B9BD5">
                    <a:alpha val="0"/>
                  </a:srgb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latin typeface="맑은 고딕" panose="020B0503020000020004" pitchFamily="50" charset="-127"/>
            </a:endParaRPr>
          </a:p>
          <a:p>
            <a:pPr lvl="0"/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* 신분증이 </a:t>
            </a:r>
            <a:r>
              <a:rPr lang="ko-KR" altLang="en-US" sz="1100" b="1" dirty="0" err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미발급된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 학생은 </a:t>
            </a:r>
            <a:r>
              <a:rPr lang="ko-KR" altLang="en-US" sz="1100" b="1" dirty="0" err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여권가능하며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 추후 </a:t>
            </a:r>
            <a:r>
              <a:rPr lang="ko-KR" altLang="en-US" sz="1100" b="1" dirty="0" err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대면신청서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 별도 </a:t>
            </a:r>
            <a:r>
              <a:rPr lang="ko-KR" altLang="en-US" sz="1100" b="1" dirty="0" err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접수예정</a:t>
            </a:r>
            <a:endParaRPr lang="ko-KR" altLang="en-US" sz="1100" b="1" dirty="0">
              <a:ln>
                <a:solidFill>
                  <a:srgbClr val="5B9BD5">
                    <a:alpha val="0"/>
                  </a:srgb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latin typeface="맑은 고딕" panose="020B0503020000020004" pitchFamily="50" charset="-127"/>
            </a:endParaRPr>
          </a:p>
          <a:p>
            <a:pPr lvl="0"/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* 학생증사진은 증명사진 또는 저장된 파일 업로드 가능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(JPG/PNG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파일만 가능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), 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증명사진 촬영은</a:t>
            </a:r>
          </a:p>
          <a:p>
            <a:pPr lvl="0"/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사진의 바탕색보다 짙은 배경에서 가로방향으로 촬영해주세요</a:t>
            </a:r>
          </a:p>
          <a:p>
            <a:pPr lvl="0"/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 </a:t>
            </a:r>
          </a:p>
          <a:p>
            <a:pPr lvl="0"/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5. 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카드발급 상담문의</a:t>
            </a:r>
          </a:p>
          <a:p>
            <a:pPr lvl="0"/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* </a:t>
            </a:r>
            <a:r>
              <a:rPr lang="ko-KR" altLang="en-US" sz="1100" b="1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하나은행 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대전역전지점 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042-222-1111 (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상담시간 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9:00~17:00)</a:t>
            </a:r>
          </a:p>
          <a:p>
            <a:pPr lvl="0"/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* 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하나은행 콜센터 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1599-2111(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계좌개설문의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), 1800-1111(</a:t>
            </a:r>
            <a:r>
              <a:rPr lang="ko-KR" altLang="en-US" sz="1100" b="1" dirty="0" err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계좌개설후</a:t>
            </a:r>
            <a:r>
              <a:rPr lang="ko-KR" altLang="en-US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 카드신청단계문의</a:t>
            </a:r>
            <a:r>
              <a:rPr lang="en-US" altLang="ko-KR" sz="11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)</a:t>
            </a:r>
          </a:p>
        </p:txBody>
      </p:sp>
      <p:pic>
        <p:nvPicPr>
          <p:cNvPr id="42" name="그림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566" y="3890903"/>
            <a:ext cx="3833133" cy="1928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276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9999</TotalTime>
  <Words>254</Words>
  <Application>Microsoft Office PowerPoint</Application>
  <PresentationFormat>화면 슬라이드 쇼(4:3)</PresentationFormat>
  <Paragraphs>33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HY헤드라인M</vt:lpstr>
      <vt:lpstr>맑은 고딕</vt:lpstr>
      <vt:lpstr>Arial</vt:lpstr>
      <vt:lpstr>Calibri</vt:lpstr>
      <vt:lpstr>Calibri Light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한우근_2311242</dc:creator>
  <cp:lastModifiedBy>WIN10 1809 LTSC</cp:lastModifiedBy>
  <cp:revision>2996</cp:revision>
  <cp:lastPrinted>2024-01-05T05:24:04Z</cp:lastPrinted>
  <dcterms:created xsi:type="dcterms:W3CDTF">2021-06-24T04:46:06Z</dcterms:created>
  <dcterms:modified xsi:type="dcterms:W3CDTF">2024-02-16T03:26:41Z</dcterms:modified>
</cp:coreProperties>
</file>